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jpeg" ContentType="image/jpe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0077450" cy="75628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3640" y="1769040"/>
            <a:ext cx="906840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3640" y="4059720"/>
            <a:ext cx="906840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76904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0520" y="176904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0520" y="405972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3640" y="405972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3640" y="1769040"/>
            <a:ext cx="906840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3640" y="1769040"/>
            <a:ext cx="906840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89600" y="1769040"/>
            <a:ext cx="5496480" cy="438552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89600" y="1769040"/>
            <a:ext cx="5496480" cy="4385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3640" y="1769040"/>
            <a:ext cx="9068400" cy="4385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3640" y="1769040"/>
            <a:ext cx="906840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3640" y="1769040"/>
            <a:ext cx="442512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0520" y="1769040"/>
            <a:ext cx="442512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3640" y="301320"/>
            <a:ext cx="906840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3640" y="176904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3640" y="405972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0520" y="1769040"/>
            <a:ext cx="442512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3640" y="1769040"/>
            <a:ext cx="442512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0520" y="176904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0520" y="405972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3640" y="176904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0520" y="176904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3640" y="4059720"/>
            <a:ext cx="906840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769040"/>
            <a:ext cx="9068400" cy="4385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548640" y="731520"/>
            <a:ext cx="9020520" cy="109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Linguistic Technology Systems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431640" y="5766840"/>
            <a:ext cx="9065520" cy="44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CustomShape 3"/>
          <p:cNvSpPr/>
          <p:nvPr/>
        </p:nvSpPr>
        <p:spPr>
          <a:xfrm>
            <a:off x="503640" y="2619000"/>
            <a:ext cx="906552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NCN/A3R or “NA3”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Native Application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Development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Screenshots and Case-Studies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accompanying the NA3 White Paper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74320" y="1371600"/>
            <a:ext cx="9235440" cy="594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503640" y="229320"/>
            <a:ext cx="9065520" cy="776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3D Radiology Figures: Overview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683640" y="1549080"/>
            <a:ext cx="8456760" cy="62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•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3D radiology provides good workow examples because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it combines several di erent technical areas, including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image analysis, graphics, and Electronic Medical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Records, requiring multi-tiered workflow management.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ClouDynamo applications can share data so that the best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viewers can be used for each file format (figure RAD-1).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•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3DimViewer includes a sophisticated analytic engine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that builds 3D models from 2D image series,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extrapolating 2D features to infer 3D volumetric geometry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(RAD-2).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457200" y="1828800"/>
            <a:ext cx="8869680" cy="548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503640" y="337320"/>
            <a:ext cx="9065520" cy="12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3D Radiology Figures Overview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(continued)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921960" y="1827360"/>
            <a:ext cx="7899120" cy="58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•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•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x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–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y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3640" y="301320"/>
            <a:ext cx="9065520" cy="1070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Figure RAD-1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121680" y="1570680"/>
            <a:ext cx="9764280" cy="543600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>
            <a:off x="365400" y="2855160"/>
            <a:ext cx="1370880" cy="803160"/>
          </a:xfrm>
          <a:prstGeom prst="rect">
            <a:avLst/>
          </a:prstGeom>
          <a:solidFill>
            <a:srgbClr val="ffdab9"/>
          </a:solidFill>
          <a:ln>
            <a:solidFill>
              <a:srgbClr val="ff7f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ctr"/>
          <a:p>
            <a:r>
              <a:rPr b="1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MeshLab</a:t>
            </a:r>
            <a:r>
              <a:rPr b="0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8024040" y="3400920"/>
            <a:ext cx="1827720" cy="456840"/>
          </a:xfrm>
          <a:prstGeom prst="rect">
            <a:avLst/>
          </a:prstGeom>
          <a:solidFill>
            <a:srgbClr val="ffdab9"/>
          </a:solidFill>
          <a:ln>
            <a:solidFill>
              <a:srgbClr val="ff7f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ctr"/>
          <a:p>
            <a:r>
              <a:rPr b="1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3DimViewer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1919160" y="2217600"/>
            <a:ext cx="3606120" cy="900000"/>
          </a:xfrm>
          <a:prstGeom prst="rect">
            <a:avLst/>
          </a:prstGeom>
          <a:solidFill>
            <a:srgbClr val="d7c2bc"/>
          </a:solidFill>
          <a:ln>
            <a:solidFill>
              <a:srgbClr val="004020"/>
            </a:solidFill>
          </a:ln>
        </p:spPr>
        <p:style>
          <a:lnRef idx="0"/>
          <a:fillRef idx="0"/>
          <a:effectRef idx="0"/>
          <a:fontRef idx="minor"/>
        </p:style>
        <p:txBody>
          <a:bodyPr lIns="164520" rIns="90000" tIns="45000" bIns="45000" anchor="ctr"/>
          <a:p>
            <a:r>
              <a:rPr b="1" lang="en-US" sz="1800" spc="-1" strike="noStrike">
                <a:solidFill>
                  <a:srgbClr val="0033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3D Model automatically shared between the two applications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3640" y="301320"/>
            <a:ext cx="9065520" cy="12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Figure RAD-2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57680" y="1642680"/>
            <a:ext cx="9764280" cy="5436000"/>
          </a:xfrm>
          <a:prstGeom prst="rect">
            <a:avLst/>
          </a:prstGeom>
          <a:ln>
            <a:noFill/>
          </a:ln>
        </p:spPr>
      </p:pic>
      <p:sp>
        <p:nvSpPr>
          <p:cNvPr id="93" name="CustomShape 2"/>
          <p:cNvSpPr/>
          <p:nvPr/>
        </p:nvSpPr>
        <p:spPr>
          <a:xfrm>
            <a:off x="6348600" y="5030640"/>
            <a:ext cx="3249720" cy="1463040"/>
          </a:xfrm>
          <a:prstGeom prst="rect">
            <a:avLst/>
          </a:prstGeom>
          <a:solidFill>
            <a:srgbClr val="ffdab9"/>
          </a:solidFill>
          <a:ln>
            <a:solidFill>
              <a:srgbClr val="ff7f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ctr"/>
          <a:p>
            <a:r>
              <a:rPr b="1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3DimViewer’s strength is visualizing how 2D images fit into a 3D model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rcRect l="0" t="0" r="0" b="15803"/>
          <a:stretch/>
        </p:blipFill>
        <p:spPr>
          <a:xfrm>
            <a:off x="230040" y="1463040"/>
            <a:ext cx="9763560" cy="457596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503640" y="301320"/>
            <a:ext cx="9065520" cy="88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Figure RAD-3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4801680" y="2317680"/>
            <a:ext cx="4700880" cy="1005840"/>
          </a:xfrm>
          <a:prstGeom prst="rect">
            <a:avLst/>
          </a:prstGeom>
          <a:solidFill>
            <a:srgbClr val="ffdab9"/>
          </a:solidFill>
          <a:ln>
            <a:solidFill>
              <a:srgbClr val="ff7f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ctr"/>
          <a:p>
            <a:r>
              <a:rPr b="1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MeshLab’s strength is how it lets users switch between many 3D view modes.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434520" y="5906520"/>
            <a:ext cx="8428320" cy="1205280"/>
          </a:xfrm>
          <a:prstGeom prst="rect">
            <a:avLst/>
          </a:prstGeom>
          <a:solidFill>
            <a:srgbClr val="d7c2bc"/>
          </a:solidFill>
          <a:ln>
            <a:solidFill>
              <a:srgbClr val="004020"/>
            </a:solidFill>
          </a:ln>
        </p:spPr>
        <p:style>
          <a:lnRef idx="0"/>
          <a:fillRef idx="0"/>
          <a:effectRef idx="0"/>
          <a:fontRef idx="minor"/>
        </p:style>
        <p:txBody>
          <a:bodyPr lIns="164520" rIns="90000" tIns="45000" bIns="45000" anchor="ctr"/>
          <a:p>
            <a:r>
              <a:rPr b="1" lang="en-US" sz="1800" spc="-1" strike="noStrike">
                <a:solidFill>
                  <a:srgbClr val="0033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Since they have different strengths, 3D Radiologists like to use 3DimViwer and MeshLab in consort – a workflow that has been discussed in academic literature, but one which is streamlined and automated via ClouDynamo.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503640" y="301320"/>
            <a:ext cx="9065520" cy="12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Figure RAD-4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rcRect l="0" t="0" r="6320" b="0"/>
          <a:stretch/>
        </p:blipFill>
        <p:spPr>
          <a:xfrm>
            <a:off x="157320" y="1642320"/>
            <a:ext cx="9765000" cy="543672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639720" y="5030640"/>
            <a:ext cx="1644840" cy="1077480"/>
          </a:xfrm>
          <a:prstGeom prst="rect">
            <a:avLst/>
          </a:prstGeom>
          <a:solidFill>
            <a:srgbClr val="ffdab9"/>
          </a:solidFill>
          <a:ln>
            <a:solidFill>
              <a:srgbClr val="ff7f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ctr"/>
          <a:p>
            <a:r>
              <a:rPr b="1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File attachment list</a:t>
            </a:r>
            <a:r>
              <a:rPr b="0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Line 3"/>
          <p:cNvSpPr/>
          <p:nvPr/>
        </p:nvSpPr>
        <p:spPr>
          <a:xfrm flipH="1" flipV="1">
            <a:off x="1645200" y="4390560"/>
            <a:ext cx="182880" cy="640440"/>
          </a:xfrm>
          <a:prstGeom prst="line">
            <a:avLst/>
          </a:prstGeom>
          <a:ln w="109800">
            <a:solidFill>
              <a:srgbClr val="7e0021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4"/>
          <p:cNvSpPr/>
          <p:nvPr/>
        </p:nvSpPr>
        <p:spPr>
          <a:xfrm>
            <a:off x="7998840" y="5776200"/>
            <a:ext cx="1859760" cy="1221840"/>
          </a:xfrm>
          <a:prstGeom prst="rect">
            <a:avLst/>
          </a:prstGeom>
          <a:solidFill>
            <a:srgbClr val="d7c2bc"/>
          </a:solidFill>
          <a:ln>
            <a:solidFill>
              <a:srgbClr val="00402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800" spc="-1" strike="noStrike">
                <a:solidFill>
                  <a:srgbClr val="0033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Marker indicating a file embedded in this PDF page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Line 5"/>
          <p:cNvSpPr/>
          <p:nvPr/>
        </p:nvSpPr>
        <p:spPr>
          <a:xfrm flipH="1" flipV="1">
            <a:off x="8957520" y="4939200"/>
            <a:ext cx="274320" cy="1006200"/>
          </a:xfrm>
          <a:prstGeom prst="line">
            <a:avLst/>
          </a:prstGeom>
          <a:ln w="73080">
            <a:solidFill>
              <a:srgbClr val="336600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421200" y="1432800"/>
            <a:ext cx="9088560" cy="548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503640" y="301320"/>
            <a:ext cx="9065520" cy="88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Case-Study: Interactive Publishing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429480" y="360000"/>
            <a:ext cx="8329680" cy="58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642600" y="1005840"/>
            <a:ext cx="8409240" cy="58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screen-shots for this case-study show NA3 used with XPDF, a library and application for managing PDF files, and other </a:t>
            </a:r>
            <a:r>
              <a:rPr b="1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document and bibliographic </a:t>
            </a:r>
            <a:r>
              <a:rPr b="1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tools.  (The slides are self-explanatory, so there is no “Figure Overview”)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Interactive reading experience is driven by A3R plugins which ensure that data and data sets embedded in publications can be properly accessed; that embedded multimedia and 3D graphics can be viewed or exported; and that dynamic web or Qt programming can be leveraged to create interactive presentations complementing publications.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5"/>
          <p:cNvSpPr/>
          <p:nvPr/>
        </p:nvSpPr>
        <p:spPr>
          <a:xfrm>
            <a:off x="-2468880" y="1829160"/>
            <a:ext cx="8593200" cy="58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03640" y="301320"/>
            <a:ext cx="9065520" cy="704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Figure PUB-1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rcRect l="0" t="-3911" r="1517" b="0"/>
          <a:stretch/>
        </p:blipFill>
        <p:spPr>
          <a:xfrm>
            <a:off x="75600" y="1083960"/>
            <a:ext cx="9921960" cy="5826960"/>
          </a:xfrm>
          <a:prstGeom prst="rect">
            <a:avLst/>
          </a:prstGeom>
          <a:ln>
            <a:noFill/>
          </a:ln>
        </p:spPr>
      </p:pic>
      <p:sp>
        <p:nvSpPr>
          <p:cNvPr id="111" name="CustomShape 2"/>
          <p:cNvSpPr/>
          <p:nvPr/>
        </p:nvSpPr>
        <p:spPr>
          <a:xfrm>
            <a:off x="5222880" y="6405840"/>
            <a:ext cx="4374360" cy="1002960"/>
          </a:xfrm>
          <a:prstGeom prst="rect">
            <a:avLst/>
          </a:prstGeom>
          <a:solidFill>
            <a:srgbClr val="ffdab9"/>
          </a:solidFill>
          <a:ln>
            <a:solidFill>
              <a:srgbClr val="ff7f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ctr"/>
          <a:p>
            <a:r>
              <a:rPr b="1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context menu derives from an HTXN plugin embedded in IQmol, a chemistry application.</a:t>
            </a:r>
            <a:r>
              <a:rPr b="0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Line 3"/>
          <p:cNvSpPr/>
          <p:nvPr/>
        </p:nvSpPr>
        <p:spPr>
          <a:xfrm flipH="1" flipV="1">
            <a:off x="4021560" y="3841560"/>
            <a:ext cx="1279800" cy="2652480"/>
          </a:xfrm>
          <a:prstGeom prst="line">
            <a:avLst/>
          </a:prstGeom>
          <a:ln w="109800">
            <a:solidFill>
              <a:srgbClr val="7e0021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03640" y="301320"/>
            <a:ext cx="9065520" cy="795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Figure PUB-2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rcRect l="127" t="0" r="227" b="0"/>
          <a:stretch/>
        </p:blipFill>
        <p:spPr>
          <a:xfrm>
            <a:off x="35640" y="1492920"/>
            <a:ext cx="10039680" cy="4851000"/>
          </a:xfrm>
          <a:prstGeom prst="rect">
            <a:avLst/>
          </a:prstGeom>
          <a:ln>
            <a:noFill/>
          </a:ln>
        </p:spPr>
      </p:pic>
      <p:sp>
        <p:nvSpPr>
          <p:cNvPr id="115" name="CustomShape 2"/>
          <p:cNvSpPr/>
          <p:nvPr/>
        </p:nvSpPr>
        <p:spPr>
          <a:xfrm>
            <a:off x="365400" y="6314400"/>
            <a:ext cx="9414360" cy="803160"/>
          </a:xfrm>
          <a:prstGeom prst="rect">
            <a:avLst/>
          </a:prstGeom>
          <a:solidFill>
            <a:srgbClr val="ffdab9"/>
          </a:solidFill>
          <a:ln>
            <a:solidFill>
              <a:srgbClr val="ff7f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ctr"/>
          <a:p>
            <a:r>
              <a:rPr b="1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Geoscientific application provides a viewer for specialized Stratigraphic file format.</a:t>
            </a:r>
            <a:r>
              <a:rPr b="0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Line 3"/>
          <p:cNvSpPr/>
          <p:nvPr/>
        </p:nvSpPr>
        <p:spPr>
          <a:xfrm flipH="1" flipV="1">
            <a:off x="7677720" y="5122080"/>
            <a:ext cx="182880" cy="1371960"/>
          </a:xfrm>
          <a:prstGeom prst="line">
            <a:avLst/>
          </a:prstGeom>
          <a:ln w="109800">
            <a:solidFill>
              <a:srgbClr val="7e0021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03640" y="301320"/>
            <a:ext cx="9065520" cy="88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Figure PUB-3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rcRect l="227" t="0" r="3" b="0"/>
          <a:stretch/>
        </p:blipFill>
        <p:spPr>
          <a:xfrm>
            <a:off x="8640" y="1522440"/>
            <a:ext cx="10051920" cy="4897080"/>
          </a:xfrm>
          <a:prstGeom prst="rect">
            <a:avLst/>
          </a:prstGeom>
          <a:ln>
            <a:noFill/>
          </a:ln>
        </p:spPr>
      </p:pic>
      <p:sp>
        <p:nvSpPr>
          <p:cNvPr id="119" name="CustomShape 2"/>
          <p:cNvSpPr/>
          <p:nvPr/>
        </p:nvSpPr>
        <p:spPr>
          <a:xfrm>
            <a:off x="149400" y="6422400"/>
            <a:ext cx="9710640" cy="803160"/>
          </a:xfrm>
          <a:prstGeom prst="rect">
            <a:avLst/>
          </a:prstGeom>
          <a:solidFill>
            <a:srgbClr val="ffdab9"/>
          </a:solidFill>
          <a:ln>
            <a:solidFill>
              <a:srgbClr val="ff7f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ctr"/>
          <a:p>
            <a:r>
              <a:rPr b="1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Custom-designed front-end for a museum API, which can be embedded in publications that cite artifacts held by this museum (photo: Brooklyn Museum, NYC).</a:t>
            </a:r>
            <a:r>
              <a:rPr b="0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Line 3"/>
          <p:cNvSpPr/>
          <p:nvPr/>
        </p:nvSpPr>
        <p:spPr>
          <a:xfrm flipV="1">
            <a:off x="4113000" y="5396400"/>
            <a:ext cx="1005480" cy="1097640"/>
          </a:xfrm>
          <a:prstGeom prst="line">
            <a:avLst/>
          </a:prstGeom>
          <a:ln w="109800">
            <a:solidFill>
              <a:srgbClr val="7e0021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503640" y="301320"/>
            <a:ext cx="9065520" cy="12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Case study: E-Commerce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CustomShape 2"/>
          <p:cNvSpPr/>
          <p:nvPr/>
        </p:nvSpPr>
        <p:spPr>
          <a:xfrm>
            <a:off x="565200" y="1828800"/>
            <a:ext cx="8869680" cy="548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3"/>
          <p:cNvSpPr/>
          <p:nvPr/>
        </p:nvSpPr>
        <p:spPr>
          <a:xfrm>
            <a:off x="906840" y="2371680"/>
            <a:ext cx="8328600" cy="521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•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ndividual products are shown in a “dock aggregate” that can be part of a multi-window display (figure EC-1).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•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product view can be “split” into smaller windows that can be rearranged or even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re-assembled in different combinations, giving users control over layout (EC-2).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TextShape 4"/>
          <p:cNvSpPr txBox="1"/>
          <p:nvPr/>
        </p:nvSpPr>
        <p:spPr>
          <a:xfrm>
            <a:off x="1064160" y="1967400"/>
            <a:ext cx="7772400" cy="264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slide and the next will explain screenshots appearing in slides 4-7</a:t>
            </a:r>
            <a:endParaRPr b="0" i="1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3640" y="301320"/>
            <a:ext cx="9065520" cy="88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Figure PUB-4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82520" y="1516320"/>
            <a:ext cx="9687960" cy="4963680"/>
          </a:xfrm>
          <a:prstGeom prst="rect">
            <a:avLst/>
          </a:prstGeom>
          <a:ln>
            <a:noFill/>
          </a:ln>
        </p:spPr>
      </p:pic>
      <p:sp>
        <p:nvSpPr>
          <p:cNvPr id="123" name="CustomShape 2"/>
          <p:cNvSpPr/>
          <p:nvPr/>
        </p:nvSpPr>
        <p:spPr>
          <a:xfrm>
            <a:off x="401400" y="6516360"/>
            <a:ext cx="8898840" cy="601560"/>
          </a:xfrm>
          <a:prstGeom prst="rect">
            <a:avLst/>
          </a:prstGeom>
          <a:solidFill>
            <a:srgbClr val="ffdab9"/>
          </a:solidFill>
          <a:ln>
            <a:solidFill>
              <a:srgbClr val="ff7f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ctr"/>
          <a:p>
            <a:r>
              <a:rPr b="1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PDF catalogs are an appealing, interactive enhancement to eCommerce sites.</a:t>
            </a:r>
            <a:r>
              <a:rPr b="0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503640" y="301320"/>
            <a:ext cx="9065520" cy="795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Figure PUB-5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rcRect l="0" t="0" r="120" b="4325"/>
          <a:stretch/>
        </p:blipFill>
        <p:spPr>
          <a:xfrm>
            <a:off x="12600" y="1334520"/>
            <a:ext cx="10063080" cy="5342040"/>
          </a:xfrm>
          <a:prstGeom prst="rect">
            <a:avLst/>
          </a:prstGeom>
          <a:ln>
            <a:noFill/>
          </a:ln>
        </p:spPr>
      </p:pic>
      <p:sp>
        <p:nvSpPr>
          <p:cNvPr id="126" name="CustomShape 2"/>
          <p:cNvSpPr/>
          <p:nvPr/>
        </p:nvSpPr>
        <p:spPr>
          <a:xfrm>
            <a:off x="365400" y="6552360"/>
            <a:ext cx="6541920" cy="601560"/>
          </a:xfrm>
          <a:prstGeom prst="rect">
            <a:avLst/>
          </a:prstGeom>
          <a:solidFill>
            <a:srgbClr val="ffdab9"/>
          </a:solidFill>
          <a:ln>
            <a:solidFill>
              <a:srgbClr val="ff7f00"/>
            </a:solidFill>
          </a:ln>
        </p:spPr>
        <p:style>
          <a:lnRef idx="0"/>
          <a:fillRef idx="0"/>
          <a:effectRef idx="0"/>
          <a:fontRef idx="minor"/>
        </p:style>
        <p:txBody>
          <a:bodyPr lIns="311040" rIns="182880" tIns="45000" bIns="45000" anchor="ctr"/>
          <a:p>
            <a:r>
              <a:rPr b="1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E-Reader showing an embedded video-player window.</a:t>
            </a:r>
            <a:r>
              <a:rPr b="0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Line 3"/>
          <p:cNvSpPr/>
          <p:nvPr/>
        </p:nvSpPr>
        <p:spPr>
          <a:xfrm flipH="1" flipV="1">
            <a:off x="6215400" y="6219720"/>
            <a:ext cx="548280" cy="456840"/>
          </a:xfrm>
          <a:prstGeom prst="line">
            <a:avLst/>
          </a:prstGeom>
          <a:ln w="109800">
            <a:solidFill>
              <a:srgbClr val="7e0021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03640" y="301320"/>
            <a:ext cx="9065520" cy="704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Figure PUB-6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12600" y="1361160"/>
            <a:ext cx="10075320" cy="6311880"/>
          </a:xfrm>
          <a:prstGeom prst="rect">
            <a:avLst/>
          </a:prstGeom>
          <a:ln>
            <a:noFill/>
          </a:ln>
        </p:spPr>
      </p:pic>
      <p:sp>
        <p:nvSpPr>
          <p:cNvPr id="130" name="CustomShape 2"/>
          <p:cNvSpPr/>
          <p:nvPr/>
        </p:nvSpPr>
        <p:spPr>
          <a:xfrm>
            <a:off x="1703520" y="6422400"/>
            <a:ext cx="7984800" cy="803160"/>
          </a:xfrm>
          <a:prstGeom prst="rect">
            <a:avLst/>
          </a:prstGeom>
          <a:solidFill>
            <a:srgbClr val="ffdab9"/>
          </a:solidFill>
          <a:ln>
            <a:solidFill>
              <a:srgbClr val="ff7f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ctr"/>
          <a:p>
            <a:r>
              <a:rPr b="1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Custom Qt window for exploring traditional South Indian rhythms, accompanying an ethnographic article on this subject.</a:t>
            </a:r>
            <a:r>
              <a:rPr b="0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Line 3"/>
          <p:cNvSpPr/>
          <p:nvPr/>
        </p:nvSpPr>
        <p:spPr>
          <a:xfrm flipV="1">
            <a:off x="9323280" y="4573440"/>
            <a:ext cx="360" cy="1849320"/>
          </a:xfrm>
          <a:prstGeom prst="line">
            <a:avLst/>
          </a:prstGeom>
          <a:ln w="109800">
            <a:solidFill>
              <a:srgbClr val="7e0021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503640" y="301320"/>
            <a:ext cx="9065520" cy="88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Figure PUB-7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-2520" y="1404360"/>
            <a:ext cx="10074960" cy="525384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143640" y="6752160"/>
            <a:ext cx="9743760" cy="562680"/>
          </a:xfrm>
          <a:prstGeom prst="rect">
            <a:avLst/>
          </a:prstGeom>
          <a:solidFill>
            <a:srgbClr val="ffdab9"/>
          </a:solidFill>
          <a:ln>
            <a:solidFill>
              <a:srgbClr val="ff7f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28160" rIns="109800" tIns="45000" bIns="45000" anchor="ctr"/>
          <a:p>
            <a:r>
              <a:rPr b="1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Embedded web viewer allows interactive web presentations to be paired with PDF files.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Line 3"/>
          <p:cNvSpPr/>
          <p:nvPr/>
        </p:nvSpPr>
        <p:spPr>
          <a:xfrm flipH="1" flipV="1">
            <a:off x="9466920" y="4601160"/>
            <a:ext cx="38880" cy="2151000"/>
          </a:xfrm>
          <a:prstGeom prst="line">
            <a:avLst/>
          </a:prstGeom>
          <a:ln w="109800">
            <a:solidFill>
              <a:srgbClr val="7e0021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03640" y="157320"/>
            <a:ext cx="9065520" cy="848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Figure PUB-8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rcRect l="0" t="0" r="321" b="0"/>
          <a:stretch/>
        </p:blipFill>
        <p:spPr>
          <a:xfrm>
            <a:off x="32760" y="1188360"/>
            <a:ext cx="10042560" cy="52538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215640" y="6150600"/>
            <a:ext cx="9253800" cy="911880"/>
          </a:xfrm>
          <a:prstGeom prst="rect">
            <a:avLst/>
          </a:prstGeom>
          <a:solidFill>
            <a:srgbClr val="ffdab9"/>
          </a:solidFill>
          <a:ln>
            <a:solidFill>
              <a:srgbClr val="ff7f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ctr"/>
          <a:p>
            <a:r>
              <a:rPr b="1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Embedded web presentation can help readers explore and understand technical concepts when they occur in unexpected contexts (in this case, a mathematical term – Voronoi Diagrams -- in the context of linguistics and spatial reasoning).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503640" y="1463040"/>
            <a:ext cx="8823240" cy="5636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467640" y="301320"/>
            <a:ext cx="9065520" cy="903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E-Commerce Figures Overview (continued)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3"/>
          <p:cNvSpPr/>
          <p:nvPr/>
        </p:nvSpPr>
        <p:spPr>
          <a:xfrm>
            <a:off x="1044000" y="1213200"/>
            <a:ext cx="7448040" cy="68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•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Shoppers can explore color combinations by creating “color pairs” using an HSV wheel gadget; favorite pairs can be saved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(EC-3).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•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“shopping cart” resides in a separate window that can be raised from product views via a context menu.  Shoppers can quickly switch between product and cart views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(EC-4).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•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3D product views can be exported to MeshLab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(EC-5).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503640" y="229320"/>
            <a:ext cx="9065520" cy="867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Figure EC-1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1440" y="1378800"/>
            <a:ext cx="10075320" cy="6192720"/>
          </a:xfrm>
          <a:prstGeom prst="rect">
            <a:avLst/>
          </a:prstGeom>
          <a:ln>
            <a:noFill/>
          </a:ln>
        </p:spPr>
      </p:pic>
      <p:sp>
        <p:nvSpPr>
          <p:cNvPr id="48" name="CustomShape 2"/>
          <p:cNvSpPr/>
          <p:nvPr/>
        </p:nvSpPr>
        <p:spPr>
          <a:xfrm>
            <a:off x="5431680" y="4646160"/>
            <a:ext cx="3747240" cy="809280"/>
          </a:xfrm>
          <a:prstGeom prst="rect">
            <a:avLst/>
          </a:prstGeom>
          <a:solidFill>
            <a:srgbClr val="ffdab9"/>
          </a:solidFill>
          <a:ln>
            <a:solidFill>
              <a:srgbClr val="ff7f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ctr"/>
          <a:p>
            <a:r>
              <a:rPr b="1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Context Menu shows option to detach panels (see next slide)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Line 3"/>
          <p:cNvSpPr/>
          <p:nvPr/>
        </p:nvSpPr>
        <p:spPr>
          <a:xfrm flipV="1">
            <a:off x="7176240" y="2666520"/>
            <a:ext cx="360" cy="1979640"/>
          </a:xfrm>
          <a:prstGeom prst="line">
            <a:avLst/>
          </a:prstGeom>
          <a:ln w="109800">
            <a:solidFill>
              <a:srgbClr val="7e0021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4"/>
          <p:cNvSpPr/>
          <p:nvPr/>
        </p:nvSpPr>
        <p:spPr>
          <a:xfrm>
            <a:off x="4168440" y="5964840"/>
            <a:ext cx="5414040" cy="1097280"/>
          </a:xfrm>
          <a:prstGeom prst="rect">
            <a:avLst/>
          </a:prstGeom>
          <a:solidFill>
            <a:srgbClr val="d7c2bc"/>
          </a:solidFill>
          <a:ln>
            <a:solidFill>
              <a:srgbClr val="004020"/>
            </a:solidFill>
          </a:ln>
        </p:spPr>
        <p:style>
          <a:lnRef idx="0"/>
          <a:fillRef idx="0"/>
          <a:effectRef idx="0"/>
          <a:fontRef idx="minor"/>
        </p:style>
        <p:txBody>
          <a:bodyPr lIns="237600" rIns="146160" tIns="45000" bIns="45000" anchor="ctr"/>
          <a:p>
            <a:r>
              <a:rPr b="1" lang="en-US" sz="1800" spc="-1" strike="noStrike">
                <a:solidFill>
                  <a:srgbClr val="0033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Dockable panels are initially affixed to bottom and right of main product image display.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Line 5"/>
          <p:cNvSpPr/>
          <p:nvPr/>
        </p:nvSpPr>
        <p:spPr>
          <a:xfrm flipH="1">
            <a:off x="2650680" y="6402600"/>
            <a:ext cx="1517760" cy="360"/>
          </a:xfrm>
          <a:prstGeom prst="line">
            <a:avLst/>
          </a:prstGeom>
          <a:ln w="73080">
            <a:solidFill>
              <a:srgbClr val="336600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Line 6"/>
          <p:cNvSpPr/>
          <p:nvPr/>
        </p:nvSpPr>
        <p:spPr>
          <a:xfrm flipH="1" flipV="1">
            <a:off x="9322920" y="4207320"/>
            <a:ext cx="254880" cy="1793520"/>
          </a:xfrm>
          <a:prstGeom prst="line">
            <a:avLst/>
          </a:prstGeom>
          <a:ln w="73080">
            <a:solidFill>
              <a:srgbClr val="336600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503640" y="290880"/>
            <a:ext cx="9065520" cy="731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Figure EC-2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1800" y="1415160"/>
            <a:ext cx="10074600" cy="6192000"/>
          </a:xfrm>
          <a:prstGeom prst="rect">
            <a:avLst/>
          </a:prstGeom>
          <a:ln>
            <a:noFill/>
          </a:ln>
        </p:spPr>
      </p:pic>
      <p:sp>
        <p:nvSpPr>
          <p:cNvPr id="55" name="CustomShape 2"/>
          <p:cNvSpPr/>
          <p:nvPr/>
        </p:nvSpPr>
        <p:spPr>
          <a:xfrm>
            <a:off x="3763800" y="4540320"/>
            <a:ext cx="4844160" cy="1077840"/>
          </a:xfrm>
          <a:prstGeom prst="rect">
            <a:avLst/>
          </a:prstGeom>
          <a:solidFill>
            <a:srgbClr val="ffdab9"/>
          </a:solidFill>
          <a:ln>
            <a:solidFill>
              <a:srgbClr val="ff7f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ctr"/>
          <a:p>
            <a:r>
              <a:rPr b="1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Context Menu shows option to explore matches based on current selected product color (see next slide)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Line 3"/>
          <p:cNvSpPr/>
          <p:nvPr/>
        </p:nvSpPr>
        <p:spPr>
          <a:xfrm flipV="1">
            <a:off x="6672240" y="2926800"/>
            <a:ext cx="360" cy="1738080"/>
          </a:xfrm>
          <a:prstGeom prst="line">
            <a:avLst/>
          </a:prstGeom>
          <a:ln w="109800">
            <a:solidFill>
              <a:srgbClr val="7e0021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4"/>
          <p:cNvSpPr/>
          <p:nvPr/>
        </p:nvSpPr>
        <p:spPr>
          <a:xfrm>
            <a:off x="6378840" y="5798520"/>
            <a:ext cx="3309480" cy="991440"/>
          </a:xfrm>
          <a:prstGeom prst="rect">
            <a:avLst/>
          </a:prstGeom>
          <a:solidFill>
            <a:srgbClr val="d7c2bc"/>
          </a:solidFill>
          <a:ln>
            <a:solidFill>
              <a:srgbClr val="004020"/>
            </a:solidFill>
          </a:ln>
        </p:spPr>
        <p:style>
          <a:lnRef idx="0"/>
          <a:fillRef idx="0"/>
          <a:effectRef idx="0"/>
          <a:fontRef idx="minor"/>
        </p:style>
        <p:txBody>
          <a:bodyPr lIns="164520" rIns="90000" tIns="45000" bIns="45000" anchor="ctr"/>
          <a:p>
            <a:r>
              <a:rPr b="1" lang="en-US" sz="1800" spc="-1" strike="noStrike">
                <a:solidFill>
                  <a:srgbClr val="0033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Dockable panels have been separated into autonomous floating windows.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Line 5"/>
          <p:cNvSpPr/>
          <p:nvPr/>
        </p:nvSpPr>
        <p:spPr>
          <a:xfrm flipH="1" flipV="1">
            <a:off x="9140400" y="4482000"/>
            <a:ext cx="182880" cy="1371960"/>
          </a:xfrm>
          <a:prstGeom prst="line">
            <a:avLst/>
          </a:prstGeom>
          <a:ln w="73080">
            <a:solidFill>
              <a:srgbClr val="336600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Line 6"/>
          <p:cNvSpPr/>
          <p:nvPr/>
        </p:nvSpPr>
        <p:spPr>
          <a:xfrm flipH="1" flipV="1">
            <a:off x="5849640" y="6036840"/>
            <a:ext cx="573840" cy="182880"/>
          </a:xfrm>
          <a:prstGeom prst="line">
            <a:avLst/>
          </a:prstGeom>
          <a:ln w="73080">
            <a:solidFill>
              <a:srgbClr val="336600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503640" y="301320"/>
            <a:ext cx="9065520" cy="795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Figure EC-3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2160" y="1415520"/>
            <a:ext cx="10073880" cy="6191280"/>
          </a:xfrm>
          <a:prstGeom prst="rect">
            <a:avLst/>
          </a:prstGeom>
          <a:ln>
            <a:noFill/>
          </a:ln>
        </p:spPr>
      </p:pic>
      <p:sp>
        <p:nvSpPr>
          <p:cNvPr id="62" name="CustomShape 2"/>
          <p:cNvSpPr/>
          <p:nvPr/>
        </p:nvSpPr>
        <p:spPr>
          <a:xfrm>
            <a:off x="2777760" y="6494400"/>
            <a:ext cx="6910200" cy="914400"/>
          </a:xfrm>
          <a:prstGeom prst="rect">
            <a:avLst/>
          </a:prstGeom>
          <a:solidFill>
            <a:srgbClr val="ffdab9"/>
          </a:solidFill>
          <a:ln>
            <a:solidFill>
              <a:srgbClr val="ff7f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ctr"/>
          <a:p>
            <a:r>
              <a:rPr b="1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HSV Dialogs show users exploring color matches by testing pairs based on produce color and its optical complement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Line 3"/>
          <p:cNvSpPr/>
          <p:nvPr/>
        </p:nvSpPr>
        <p:spPr>
          <a:xfrm flipH="1" flipV="1">
            <a:off x="3290400" y="6128280"/>
            <a:ext cx="822600" cy="457200"/>
          </a:xfrm>
          <a:prstGeom prst="line">
            <a:avLst/>
          </a:prstGeom>
          <a:ln w="109800">
            <a:solidFill>
              <a:srgbClr val="7e0021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Line 4"/>
          <p:cNvSpPr/>
          <p:nvPr/>
        </p:nvSpPr>
        <p:spPr>
          <a:xfrm flipV="1">
            <a:off x="4570200" y="6128280"/>
            <a:ext cx="1096920" cy="457200"/>
          </a:xfrm>
          <a:prstGeom prst="line">
            <a:avLst/>
          </a:prstGeom>
          <a:ln w="109800">
            <a:solidFill>
              <a:srgbClr val="7e0021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5"/>
          <p:cNvSpPr/>
          <p:nvPr/>
        </p:nvSpPr>
        <p:spPr>
          <a:xfrm>
            <a:off x="6547680" y="678960"/>
            <a:ext cx="3416400" cy="900000"/>
          </a:xfrm>
          <a:prstGeom prst="rect">
            <a:avLst/>
          </a:prstGeom>
          <a:solidFill>
            <a:srgbClr val="d7c2bc"/>
          </a:solidFill>
          <a:ln>
            <a:solidFill>
              <a:srgbClr val="004020"/>
            </a:solidFill>
          </a:ln>
        </p:spPr>
        <p:style>
          <a:lnRef idx="0"/>
          <a:fillRef idx="0"/>
          <a:effectRef idx="0"/>
          <a:fontRef idx="minor"/>
        </p:style>
        <p:txBody>
          <a:bodyPr lIns="164520" rIns="90000" tIns="45000" bIns="45000" anchor="ctr"/>
          <a:p>
            <a:r>
              <a:rPr b="1" lang="en-US" sz="1800" spc="-1" strike="noStrike">
                <a:solidFill>
                  <a:srgbClr val="0033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Initial complementary-color Product/Coordinate Pair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Line 6"/>
          <p:cNvSpPr/>
          <p:nvPr/>
        </p:nvSpPr>
        <p:spPr>
          <a:xfrm>
            <a:off x="6672240" y="1561680"/>
            <a:ext cx="639720" cy="267480"/>
          </a:xfrm>
          <a:prstGeom prst="line">
            <a:avLst/>
          </a:prstGeom>
          <a:ln w="54720">
            <a:solidFill>
              <a:srgbClr val="336600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503640" y="371520"/>
            <a:ext cx="9065520" cy="82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Figure EC-4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2520" y="1415880"/>
            <a:ext cx="10073160" cy="6190200"/>
          </a:xfrm>
          <a:prstGeom prst="rect">
            <a:avLst/>
          </a:prstGeom>
          <a:ln>
            <a:noFill/>
          </a:ln>
        </p:spPr>
      </p:pic>
      <p:sp>
        <p:nvSpPr>
          <p:cNvPr id="69" name="CustomShape 2"/>
          <p:cNvSpPr/>
          <p:nvPr/>
        </p:nvSpPr>
        <p:spPr>
          <a:xfrm>
            <a:off x="4479480" y="1597680"/>
            <a:ext cx="3162240" cy="803160"/>
          </a:xfrm>
          <a:prstGeom prst="rect">
            <a:avLst/>
          </a:prstGeom>
          <a:solidFill>
            <a:srgbClr val="ffdab9"/>
          </a:solidFill>
          <a:ln>
            <a:solidFill>
              <a:srgbClr val="ff7f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ctr"/>
          <a:p>
            <a:r>
              <a:rPr b="1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Background shows both panels docked on right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Line 3"/>
          <p:cNvSpPr/>
          <p:nvPr/>
        </p:nvSpPr>
        <p:spPr>
          <a:xfrm>
            <a:off x="7328880" y="2086920"/>
            <a:ext cx="202320" cy="640440"/>
          </a:xfrm>
          <a:prstGeom prst="line">
            <a:avLst/>
          </a:prstGeom>
          <a:ln w="109800">
            <a:solidFill>
              <a:srgbClr val="7e0021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4"/>
          <p:cNvSpPr/>
          <p:nvPr/>
        </p:nvSpPr>
        <p:spPr>
          <a:xfrm>
            <a:off x="186480" y="6477480"/>
            <a:ext cx="3416400" cy="900000"/>
          </a:xfrm>
          <a:prstGeom prst="rect">
            <a:avLst/>
          </a:prstGeom>
          <a:solidFill>
            <a:srgbClr val="d7c2bc"/>
          </a:solidFill>
          <a:ln>
            <a:solidFill>
              <a:srgbClr val="004020"/>
            </a:solidFill>
          </a:ln>
        </p:spPr>
        <p:style>
          <a:lnRef idx="0"/>
          <a:fillRef idx="0"/>
          <a:effectRef idx="0"/>
          <a:fontRef idx="minor"/>
        </p:style>
        <p:txBody>
          <a:bodyPr lIns="164520" rIns="90000" tIns="45000" bIns="45000" anchor="ctr"/>
          <a:p>
            <a:r>
              <a:rPr b="1" lang="en-US" sz="1800" spc="-1" strike="noStrike">
                <a:solidFill>
                  <a:srgbClr val="0033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Shopping Cart shown in temporary window floating above a single-product view.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503640" y="296640"/>
            <a:ext cx="9065520" cy="1012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Figure EC-5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2880" y="1416240"/>
            <a:ext cx="10072440" cy="6189480"/>
          </a:xfrm>
          <a:prstGeom prst="rect">
            <a:avLst/>
          </a:prstGeom>
          <a:ln>
            <a:noFill/>
          </a:ln>
        </p:spPr>
      </p:pic>
      <p:sp>
        <p:nvSpPr>
          <p:cNvPr id="74" name="CustomShape 2"/>
          <p:cNvSpPr/>
          <p:nvPr/>
        </p:nvSpPr>
        <p:spPr>
          <a:xfrm>
            <a:off x="4752720" y="2835360"/>
            <a:ext cx="4167360" cy="803160"/>
          </a:xfrm>
          <a:prstGeom prst="rect">
            <a:avLst/>
          </a:prstGeom>
          <a:solidFill>
            <a:srgbClr val="ffdab9"/>
          </a:solidFill>
          <a:ln>
            <a:solidFill>
              <a:srgbClr val="ff7f00"/>
            </a:solidFill>
          </a:ln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ctr"/>
          <a:p>
            <a:r>
              <a:rPr b="1" lang="en-US" sz="1800" spc="-1" strike="noStrike">
                <a:solidFill>
                  <a:srgbClr val="6600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Shoe model exported to MeshLab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493200" y="1936800"/>
            <a:ext cx="8869680" cy="4754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467640" y="301320"/>
            <a:ext cx="9065520" cy="12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Case-Study: 3D Radiology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3"/>
          <p:cNvSpPr/>
          <p:nvPr/>
        </p:nvSpPr>
        <p:spPr>
          <a:xfrm>
            <a:off x="681480" y="684000"/>
            <a:ext cx="8329680" cy="58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4"/>
          <p:cNvSpPr/>
          <p:nvPr/>
        </p:nvSpPr>
        <p:spPr>
          <a:xfrm>
            <a:off x="604800" y="1429560"/>
            <a:ext cx="8313840" cy="547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screen-shots for this case-study show a workflow </a:t>
            </a:r>
            <a:r>
              <a:rPr b="1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unifying two distinct Qt applications: 3DimViewer, a 3D </a:t>
            </a:r>
            <a:r>
              <a:rPr b="1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Radiology program which constructs 3D tissue models from </a:t>
            </a:r>
            <a:r>
              <a:rPr b="1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2D image series; and MeshLab, a popular 3D graphics engine. </a:t>
            </a:r>
            <a:r>
              <a:rPr b="1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A3R components are compiled as extensions to both </a:t>
            </a:r>
            <a:r>
              <a:rPr b="1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3DimViewer and MeshLab so that these applications can </a:t>
            </a:r>
            <a:r>
              <a:rPr b="1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interoperate.  In particular, 3DimViewer can automatically </a:t>
            </a:r>
            <a:r>
              <a:rPr b="1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launch and export data to MeshLab to examine autogenerated </a:t>
            </a:r>
            <a:r>
              <a:rPr b="1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3D tissue models.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5"/>
          <p:cNvSpPr/>
          <p:nvPr/>
        </p:nvSpPr>
        <p:spPr>
          <a:xfrm>
            <a:off x="1096560" y="2649600"/>
            <a:ext cx="8043480" cy="58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4766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Demo</dc:creator>
  <dc:description/>
  <dc:language>en-US</dc:language>
  <cp:lastModifiedBy/>
  <dcterms:modified xsi:type="dcterms:W3CDTF">2020-01-29T20:38:22Z</dcterms:modified>
  <cp:revision>412</cp:revision>
  <dc:subject/>
  <dc:title/>
</cp:coreProperties>
</file>